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BF5305-EA38-4B1D-B971-D51EC1F63F93}" v="887" dt="2022-04-12T15:08:54.352"/>
    <p1510:client id="{BD7BBF13-D45D-4421-BEE7-B7465623CC31}" v="1331" dt="2022-04-20T19:00:21.258"/>
    <p1510:client id="{D1DD2A8B-A947-49EC-9A48-94B038E5D051}" v="1503" dt="2022-04-21T16:37:31.455"/>
    <p1510:client id="{EFBA0AC8-C26A-4C64-9C76-6B4530784C64}" v="149" dt="2022-04-20T15:15:09.1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888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71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275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8419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993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900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19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673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4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70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6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888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92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722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68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46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715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5930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C25BA8C-6D65-9CD3-9732-07F8804D0F85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Pan Tadeusz</a:t>
            </a:r>
          </a:p>
        </p:txBody>
      </p:sp>
      <p:pic>
        <p:nvPicPr>
          <p:cNvPr id="4" name="Obraz 4" descr="Obraz zawierający tekst, zewnętrzne, trawa, stare&#10;&#10;Opis wygenerowany automatycznie">
            <a:extLst>
              <a:ext uri="{FF2B5EF4-FFF2-40B4-BE49-F238E27FC236}">
                <a16:creationId xmlns:a16="http://schemas.microsoft.com/office/drawing/2014/main" id="{A64DA8F3-B07A-5FA5-39EE-92C5D2F12E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50" r="-1" b="2643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2819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21577DF-1F3F-63CB-6040-3BC498D5FB75}"/>
              </a:ext>
            </a:extLst>
          </p:cNvPr>
          <p:cNvSpPr txBox="1"/>
          <p:nvPr/>
        </p:nvSpPr>
        <p:spPr>
          <a:xfrm>
            <a:off x="585355" y="377536"/>
            <a:ext cx="687358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4400" dirty="0"/>
              <a:t>Obyczaje Szlacheckie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9D4D781-3835-E7DD-24FF-DEAAC2FC2446}"/>
              </a:ext>
            </a:extLst>
          </p:cNvPr>
          <p:cNvSpPr txBox="1"/>
          <p:nvPr/>
        </p:nvSpPr>
        <p:spPr>
          <a:xfrm>
            <a:off x="589684" y="1472911"/>
            <a:ext cx="6059630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1. Mowa Sędziego o grzeczności - bardzo ważna i ciężka nauka, którą trzeba stosować w praktyce.</a:t>
            </a:r>
          </a:p>
          <a:p>
            <a:endParaRPr lang="pl-PL" dirty="0"/>
          </a:p>
          <a:p>
            <a:r>
              <a:rPr lang="pl-PL" dirty="0"/>
              <a:t>2. Biesiadowanie - obfitość dań charakterystycznych dla dawnych czasów.</a:t>
            </a:r>
          </a:p>
          <a:p>
            <a:endParaRPr lang="pl-PL" dirty="0"/>
          </a:p>
          <a:p>
            <a:r>
              <a:rPr lang="pl-PL" dirty="0"/>
              <a:t>3. Grzybobranie – wszyscy mieszkańcy zbierają się aby zbierać grzyby, co jest również formą rozrywki, Sędzia urządził zawody na największego Rydza.</a:t>
            </a:r>
          </a:p>
          <a:p>
            <a:endParaRPr lang="pl-PL" dirty="0"/>
          </a:p>
          <a:p>
            <a:r>
              <a:rPr lang="pl-PL" dirty="0"/>
              <a:t>4. Polowania – jedno z pokazanych w książce czyli polowanie na niedźwiedzia będące tradycją we dworze Sopliców.</a:t>
            </a:r>
          </a:p>
          <a:p>
            <a:endParaRPr lang="pl-PL" dirty="0"/>
          </a:p>
          <a:p>
            <a:r>
              <a:rPr lang="pl-PL" dirty="0"/>
              <a:t>5. Czarna Polewka – zupa z kaczej krwi podana Jacku Soplicy oznaczająca brak zgody na poślubienie ukochanej.</a:t>
            </a:r>
          </a:p>
          <a:p>
            <a:endParaRPr lang="pl-PL" dirty="0"/>
          </a:p>
        </p:txBody>
      </p:sp>
      <p:pic>
        <p:nvPicPr>
          <p:cNvPr id="4" name="Obraz 4" descr="Obraz zawierający osoba, posiłek, stół, stół w jadalni&#10;&#10;Opis wygenerowany automatycznie">
            <a:extLst>
              <a:ext uri="{FF2B5EF4-FFF2-40B4-BE49-F238E27FC236}">
                <a16:creationId xmlns:a16="http://schemas.microsoft.com/office/drawing/2014/main" id="{10986D4D-285F-D662-02D1-5DB101FF3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991" y="12677"/>
            <a:ext cx="2743200" cy="1481328"/>
          </a:xfrm>
          <a:prstGeom prst="rect">
            <a:avLst/>
          </a:prstGeom>
        </p:spPr>
      </p:pic>
      <p:pic>
        <p:nvPicPr>
          <p:cNvPr id="5" name="Obraz 5" descr="Obraz zawierający drzewo, zewnętrzne, rzeka, roślina&#10;&#10;Opis wygenerowany automatycznie">
            <a:extLst>
              <a:ext uri="{FF2B5EF4-FFF2-40B4-BE49-F238E27FC236}">
                <a16:creationId xmlns:a16="http://schemas.microsoft.com/office/drawing/2014/main" id="{42ECFE2D-F88F-D449-0283-68C4A2C46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968" y="1498456"/>
            <a:ext cx="2743200" cy="1800225"/>
          </a:xfrm>
          <a:prstGeom prst="rect">
            <a:avLst/>
          </a:prstGeom>
        </p:spPr>
      </p:pic>
      <p:pic>
        <p:nvPicPr>
          <p:cNvPr id="6" name="Obraz 6" descr="Obraz zawierający tekst, drzewo, zewnętrzne, otoczenie&#10;&#10;Opis wygenerowany automatycznie">
            <a:extLst>
              <a:ext uri="{FF2B5EF4-FFF2-40B4-BE49-F238E27FC236}">
                <a16:creationId xmlns:a16="http://schemas.microsoft.com/office/drawing/2014/main" id="{52CEEBB5-AA67-4971-895E-F18395251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968" y="3297746"/>
            <a:ext cx="2743200" cy="1786509"/>
          </a:xfrm>
          <a:prstGeom prst="rect">
            <a:avLst/>
          </a:prstGeom>
        </p:spPr>
      </p:pic>
      <p:pic>
        <p:nvPicPr>
          <p:cNvPr id="7" name="Obraz 7" descr="Obraz zawierający talerz, stół, żywność, wewnątrz&#10;&#10;Opis wygenerowany automatycznie">
            <a:extLst>
              <a:ext uri="{FF2B5EF4-FFF2-40B4-BE49-F238E27FC236}">
                <a16:creationId xmlns:a16="http://schemas.microsoft.com/office/drawing/2014/main" id="{9DF5E560-7120-76E3-80AD-E20C4FC67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968" y="5037000"/>
            <a:ext cx="2743200" cy="182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80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C6A2AED-CE95-7B73-9B33-E3300336E9F7}"/>
              </a:ext>
            </a:extLst>
          </p:cNvPr>
          <p:cNvSpPr txBox="1"/>
          <p:nvPr/>
        </p:nvSpPr>
        <p:spPr>
          <a:xfrm>
            <a:off x="6438899" y="2230582"/>
            <a:ext cx="541885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ctr"/>
            <a:r>
              <a:rPr lang="pl-PL" sz="7200" dirty="0"/>
              <a:t>Dziękuję Za Uwagę!</a:t>
            </a:r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514BF78-57A7-0BCD-4DCE-1B9CD33C6519}"/>
              </a:ext>
            </a:extLst>
          </p:cNvPr>
          <p:cNvSpPr txBox="1"/>
          <p:nvPr/>
        </p:nvSpPr>
        <p:spPr>
          <a:xfrm>
            <a:off x="9283412" y="6209435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Prezentację wykonał Victor </a:t>
            </a:r>
            <a:r>
              <a:rPr lang="pl-PL" dirty="0" err="1"/>
              <a:t>Mindru</a:t>
            </a:r>
            <a:r>
              <a:rPr lang="pl-PL" dirty="0"/>
              <a:t> kl. 8e</a:t>
            </a:r>
          </a:p>
        </p:txBody>
      </p:sp>
      <p:pic>
        <p:nvPicPr>
          <p:cNvPr id="7" name="Obraz 7" descr="Obraz zawierający stare, ubrany, kilka, tłum&#10;&#10;Opis wygenerowany automatycznie">
            <a:extLst>
              <a:ext uri="{FF2B5EF4-FFF2-40B4-BE49-F238E27FC236}">
                <a16:creationId xmlns:a16="http://schemas.microsoft.com/office/drawing/2014/main" id="{A8039499-B08F-1CC0-0B51-EFAC80A01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85" y="-97639"/>
            <a:ext cx="6709064" cy="695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5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4AA0FD19-790F-2B67-01A4-8141C2D2C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" r="384" b="-1"/>
          <a:stretch/>
        </p:blipFill>
        <p:spPr>
          <a:xfrm>
            <a:off x="649224" y="722376"/>
            <a:ext cx="3337560" cy="5413248"/>
          </a:xfrm>
          <a:prstGeom prst="rect">
            <a:avLst/>
          </a:prstGeom>
          <a:effectLst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AA189FF-9681-F5B3-450F-8DC8B949832B}"/>
              </a:ext>
            </a:extLst>
          </p:cNvPr>
          <p:cNvSpPr txBox="1"/>
          <p:nvPr/>
        </p:nvSpPr>
        <p:spPr>
          <a:xfrm>
            <a:off x="5214581" y="2438400"/>
            <a:ext cx="6422848" cy="37854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"Pan Tadeusz" jest </a:t>
            </a:r>
            <a:r>
              <a:rPr lang="en-US" sz="2000" dirty="0" err="1"/>
              <a:t>epopeją</a:t>
            </a:r>
            <a:r>
              <a:rPr lang="en-US" sz="2000" dirty="0"/>
              <a:t> </a:t>
            </a:r>
            <a:r>
              <a:rPr lang="en-US" sz="2000" dirty="0" err="1"/>
              <a:t>narodową</a:t>
            </a:r>
            <a:r>
              <a:rPr lang="en-US" sz="2000" dirty="0"/>
              <a:t> w </a:t>
            </a:r>
            <a:r>
              <a:rPr lang="en-US" sz="2000" dirty="0" err="1"/>
              <a:t>Polsce</a:t>
            </a:r>
            <a:r>
              <a:rPr lang="en-US" sz="2000" dirty="0"/>
              <a:t>. </a:t>
            </a:r>
            <a:r>
              <a:rPr lang="en-US" sz="2000" dirty="0" err="1"/>
              <a:t>Jej</a:t>
            </a:r>
            <a:r>
              <a:rPr lang="en-US" sz="2000" dirty="0"/>
              <a:t> </a:t>
            </a:r>
            <a:r>
              <a:rPr lang="en-US" sz="2000" dirty="0" err="1"/>
              <a:t>rodzajem</a:t>
            </a:r>
            <a:r>
              <a:rPr lang="en-US" sz="2000" dirty="0"/>
              <a:t> </a:t>
            </a:r>
            <a:r>
              <a:rPr lang="en-US" sz="2000" dirty="0" err="1"/>
              <a:t>literackim</a:t>
            </a:r>
            <a:r>
              <a:rPr lang="en-US" sz="2000" dirty="0"/>
              <a:t> jest </a:t>
            </a:r>
            <a:r>
              <a:rPr lang="en-US" sz="2000" dirty="0" err="1"/>
              <a:t>epika</a:t>
            </a:r>
            <a:r>
              <a:rPr lang="en-US" sz="2000" dirty="0"/>
              <a:t>. </a:t>
            </a:r>
            <a:r>
              <a:rPr lang="en-US" sz="2000" dirty="0" err="1"/>
              <a:t>Powstała</a:t>
            </a:r>
            <a:r>
              <a:rPr lang="en-US" sz="2000" dirty="0"/>
              <a:t> </a:t>
            </a:r>
            <a:r>
              <a:rPr lang="en-US" sz="2000" dirty="0" err="1"/>
              <a:t>ona</a:t>
            </a:r>
            <a:r>
              <a:rPr lang="en-US" sz="2000" dirty="0"/>
              <a:t> w </a:t>
            </a:r>
            <a:r>
              <a:rPr lang="en-US" sz="2000" dirty="0" err="1"/>
              <a:t>latach</a:t>
            </a:r>
            <a:r>
              <a:rPr lang="en-US" sz="2000" dirty="0"/>
              <a:t> 1832-1834 w </a:t>
            </a:r>
            <a:r>
              <a:rPr lang="en-US" sz="2000" dirty="0" err="1"/>
              <a:t>Paryżu</a:t>
            </a:r>
            <a:r>
              <a:rPr lang="en-US" sz="2000" dirty="0"/>
              <a:t> </a:t>
            </a:r>
            <a:r>
              <a:rPr lang="en-US" sz="2000" dirty="0" err="1"/>
              <a:t>podczas</a:t>
            </a:r>
            <a:r>
              <a:rPr lang="en-US" sz="2000" dirty="0"/>
              <a:t> </a:t>
            </a:r>
            <a:r>
              <a:rPr lang="en-US" sz="2000" dirty="0" err="1"/>
              <a:t>epoki</a:t>
            </a:r>
            <a:r>
              <a:rPr lang="en-US" sz="2000" dirty="0"/>
              <a:t> </a:t>
            </a:r>
            <a:r>
              <a:rPr lang="en-US" sz="2000" dirty="0" err="1"/>
              <a:t>romantyzmu</a:t>
            </a:r>
            <a:r>
              <a:rPr lang="en-US" sz="2000" dirty="0"/>
              <a:t>. </a:t>
            </a:r>
            <a:r>
              <a:rPr lang="en-US" sz="2000" dirty="0" err="1"/>
              <a:t>Autorem</a:t>
            </a:r>
            <a:r>
              <a:rPr lang="en-US" sz="2000" dirty="0"/>
              <a:t> </a:t>
            </a:r>
            <a:r>
              <a:rPr lang="en-US" sz="2000" dirty="0" err="1"/>
              <a:t>jej</a:t>
            </a:r>
            <a:r>
              <a:rPr lang="en-US" sz="2000" dirty="0"/>
              <a:t> jest Adam Mickiewicz. </a:t>
            </a:r>
            <a:r>
              <a:rPr lang="en-US" sz="2000" dirty="0" err="1"/>
              <a:t>Książka</a:t>
            </a:r>
            <a:r>
              <a:rPr lang="en-US" sz="2000" dirty="0"/>
              <a:t> ta </a:t>
            </a:r>
            <a:r>
              <a:rPr lang="en-US" sz="2000" dirty="0" err="1"/>
              <a:t>składa</a:t>
            </a:r>
            <a:r>
              <a:rPr lang="en-US" sz="2000" dirty="0"/>
              <a:t> </a:t>
            </a:r>
            <a:r>
              <a:rPr lang="en-US" sz="2000" dirty="0" err="1"/>
              <a:t>się</a:t>
            </a:r>
            <a:r>
              <a:rPr lang="en-US" sz="2000" dirty="0"/>
              <a:t> z </a:t>
            </a:r>
            <a:r>
              <a:rPr lang="en-US" sz="2000" dirty="0" err="1"/>
              <a:t>dwunastu</a:t>
            </a:r>
            <a:r>
              <a:rPr lang="en-US" sz="2000" dirty="0"/>
              <a:t> </a:t>
            </a:r>
            <a:r>
              <a:rPr lang="en-US" sz="2000" dirty="0" err="1"/>
              <a:t>ksiąg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jest </a:t>
            </a:r>
            <a:r>
              <a:rPr lang="en-US" sz="2000" dirty="0" err="1"/>
              <a:t>trzynastozgłoskowcem</a:t>
            </a:r>
            <a:r>
              <a:rPr lang="en-US" sz="2000" dirty="0"/>
              <a:t> (</a:t>
            </a:r>
            <a:r>
              <a:rPr lang="en-US" sz="2000" dirty="0" err="1"/>
              <a:t>tzn</a:t>
            </a:r>
            <a:r>
              <a:rPr lang="en-US" sz="2000" dirty="0"/>
              <a:t>. w </a:t>
            </a:r>
            <a:r>
              <a:rPr lang="en-US" sz="2000" dirty="0" err="1"/>
              <a:t>każdym</a:t>
            </a:r>
            <a:r>
              <a:rPr lang="en-US" sz="2000" dirty="0"/>
              <a:t> </a:t>
            </a:r>
            <a:r>
              <a:rPr lang="en-US" sz="2000" dirty="0" err="1"/>
              <a:t>wierszu</a:t>
            </a:r>
            <a:r>
              <a:rPr lang="en-US" sz="2000" dirty="0"/>
              <a:t> jest 13 </a:t>
            </a:r>
            <a:r>
              <a:rPr lang="en-US" sz="2000" dirty="0" err="1"/>
              <a:t>sylab</a:t>
            </a:r>
            <a:r>
              <a:rPr lang="en-US" sz="2000" dirty="0"/>
              <a:t>. 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BC9CCE-D301-4852-000C-7F2FC267E861}"/>
              </a:ext>
            </a:extLst>
          </p:cNvPr>
          <p:cNvSpPr txBox="1"/>
          <p:nvPr/>
        </p:nvSpPr>
        <p:spPr>
          <a:xfrm>
            <a:off x="5161156" y="226742"/>
            <a:ext cx="476900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4000" dirty="0"/>
              <a:t>Główne Informacje</a:t>
            </a:r>
          </a:p>
        </p:txBody>
      </p:sp>
    </p:spTree>
    <p:extLst>
      <p:ext uri="{BB962C8B-B14F-4D97-AF65-F5344CB8AC3E}">
        <p14:creationId xmlns:p14="http://schemas.microsoft.com/office/powerpoint/2010/main" val="2633664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loseup zdjęcie z otwartej książki">
            <a:extLst>
              <a:ext uri="{FF2B5EF4-FFF2-40B4-BE49-F238E27FC236}">
                <a16:creationId xmlns:a16="http://schemas.microsoft.com/office/drawing/2014/main" id="{CABEE702-9C96-CB55-E879-47E76A0BE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91" r="19488" b="-7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CCB201B-5DA3-6D39-8C30-CF6D060912A8}"/>
              </a:ext>
            </a:extLst>
          </p:cNvPr>
          <p:cNvSpPr txBox="1"/>
          <p:nvPr/>
        </p:nvSpPr>
        <p:spPr>
          <a:xfrm>
            <a:off x="6234329" y="2279018"/>
            <a:ext cx="5314543" cy="33759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Przejdźmy</a:t>
            </a:r>
            <a:r>
              <a:rPr lang="en-US" dirty="0"/>
              <a:t> </a:t>
            </a:r>
            <a:r>
              <a:rPr lang="en-US" dirty="0" err="1"/>
              <a:t>więc</a:t>
            </a:r>
            <a:r>
              <a:rPr lang="en-US" dirty="0"/>
              <a:t> do </a:t>
            </a:r>
            <a:r>
              <a:rPr lang="en-US" dirty="0" err="1"/>
              <a:t>opisu</a:t>
            </a:r>
            <a:r>
              <a:rPr lang="en-US" dirty="0"/>
              <a:t> </a:t>
            </a:r>
            <a:r>
              <a:rPr lang="en-US" dirty="0" err="1"/>
              <a:t>zawartości</a:t>
            </a:r>
            <a:r>
              <a:rPr lang="en-US" dirty="0"/>
              <a:t> </a:t>
            </a:r>
            <a:r>
              <a:rPr lang="en-US" dirty="0" err="1"/>
              <a:t>książki</a:t>
            </a:r>
            <a:r>
              <a:rPr lang="en-US" dirty="0"/>
              <a:t>. </a:t>
            </a:r>
            <a:r>
              <a:rPr lang="en-US" dirty="0" err="1"/>
              <a:t>Opowiada</a:t>
            </a:r>
            <a:r>
              <a:rPr lang="en-US" dirty="0"/>
              <a:t> </a:t>
            </a:r>
            <a:r>
              <a:rPr lang="en-US" dirty="0" err="1"/>
              <a:t>ona</a:t>
            </a:r>
            <a:r>
              <a:rPr lang="en-US" dirty="0"/>
              <a:t> o </a:t>
            </a:r>
            <a:r>
              <a:rPr lang="en-US" dirty="0" err="1"/>
              <a:t>pięciu</a:t>
            </a:r>
            <a:r>
              <a:rPr lang="en-US" dirty="0"/>
              <a:t> </a:t>
            </a:r>
            <a:r>
              <a:rPr lang="en-US" dirty="0" err="1"/>
              <a:t>dniach</a:t>
            </a:r>
            <a:r>
              <a:rPr lang="en-US" dirty="0"/>
              <a:t> </a:t>
            </a:r>
            <a:r>
              <a:rPr lang="en-US" dirty="0" err="1"/>
              <a:t>roku</a:t>
            </a:r>
            <a:r>
              <a:rPr lang="en-US" dirty="0"/>
              <a:t> 1811 </a:t>
            </a:r>
            <a:r>
              <a:rPr lang="en-US" dirty="0" err="1"/>
              <a:t>i</a:t>
            </a:r>
            <a:r>
              <a:rPr lang="en-US" dirty="0"/>
              <a:t> o </a:t>
            </a:r>
            <a:r>
              <a:rPr lang="en-US" dirty="0" err="1"/>
              <a:t>jednym</a:t>
            </a:r>
            <a:r>
              <a:rPr lang="en-US" dirty="0"/>
              <a:t> </a:t>
            </a:r>
            <a:r>
              <a:rPr lang="en-US" dirty="0" err="1"/>
              <a:t>dniu</a:t>
            </a:r>
            <a:r>
              <a:rPr lang="en-US" dirty="0"/>
              <a:t> </a:t>
            </a:r>
            <a:r>
              <a:rPr lang="en-US" dirty="0" err="1"/>
              <a:t>roku</a:t>
            </a:r>
            <a:r>
              <a:rPr lang="en-US" dirty="0"/>
              <a:t> 1812. Jest </a:t>
            </a:r>
            <a:r>
              <a:rPr lang="en-US" dirty="0" err="1"/>
              <a:t>ona</a:t>
            </a:r>
            <a:r>
              <a:rPr lang="en-US" dirty="0"/>
              <a:t> </a:t>
            </a:r>
            <a:r>
              <a:rPr lang="en-US" dirty="0" err="1"/>
              <a:t>historią</a:t>
            </a:r>
            <a:r>
              <a:rPr lang="en-US" dirty="0"/>
              <a:t> </a:t>
            </a:r>
            <a:r>
              <a:rPr lang="en-US" dirty="0" err="1"/>
              <a:t>szlachecką</a:t>
            </a:r>
            <a:r>
              <a:rPr lang="en-US" dirty="0"/>
              <a:t>. </a:t>
            </a:r>
            <a:r>
              <a:rPr lang="en-US" dirty="0" err="1"/>
              <a:t>Przedstawia</a:t>
            </a:r>
            <a:r>
              <a:rPr lang="en-US" dirty="0"/>
              <a:t> </a:t>
            </a:r>
            <a:r>
              <a:rPr lang="en-US" dirty="0" err="1"/>
              <a:t>ona</a:t>
            </a:r>
            <a:r>
              <a:rPr lang="en-US" dirty="0"/>
              <a:t> </a:t>
            </a:r>
            <a:r>
              <a:rPr lang="en-US" dirty="0" err="1"/>
              <a:t>ród</a:t>
            </a:r>
            <a:r>
              <a:rPr lang="en-US" dirty="0"/>
              <a:t> </a:t>
            </a:r>
            <a:r>
              <a:rPr lang="en-US" dirty="0" err="1"/>
              <a:t>Sopliców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Horeszków</a:t>
            </a:r>
            <a:r>
              <a:rPr lang="en-US" dirty="0"/>
              <a:t>. </a:t>
            </a:r>
            <a:r>
              <a:rPr lang="en-US" dirty="0" err="1"/>
              <a:t>Akcja</a:t>
            </a:r>
            <a:r>
              <a:rPr lang="en-US" dirty="0"/>
              <a:t> </a:t>
            </a:r>
            <a:r>
              <a:rPr lang="en-US" dirty="0" err="1"/>
              <a:t>rozgrywa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Litwie</a:t>
            </a:r>
            <a:r>
              <a:rPr lang="en-US" dirty="0"/>
              <a:t>, </a:t>
            </a:r>
            <a:r>
              <a:rPr lang="en-US" dirty="0" err="1"/>
              <a:t>bohaterem</a:t>
            </a:r>
            <a:r>
              <a:rPr lang="en-US" dirty="0"/>
              <a:t> </a:t>
            </a:r>
            <a:r>
              <a:rPr lang="en-US" dirty="0" err="1"/>
              <a:t>zbiorowym</a:t>
            </a:r>
            <a:r>
              <a:rPr lang="en-US" dirty="0"/>
              <a:t> </a:t>
            </a:r>
            <a:r>
              <a:rPr lang="en-US" dirty="0" err="1"/>
              <a:t>była</a:t>
            </a:r>
            <a:r>
              <a:rPr lang="en-US" dirty="0"/>
              <a:t> </a:t>
            </a:r>
            <a:r>
              <a:rPr lang="en-US" dirty="0" err="1"/>
              <a:t>szlachta</a:t>
            </a:r>
            <a:r>
              <a:rPr lang="en-US" dirty="0"/>
              <a:t>.</a:t>
            </a:r>
            <a:endParaRPr lang="en-US" dirty="0" err="1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cs typeface="Calibri"/>
              </a:rPr>
              <a:t>Tło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historyczne</a:t>
            </a:r>
            <a:r>
              <a:rPr lang="en-US" dirty="0">
                <a:cs typeface="Calibri"/>
              </a:rPr>
              <a:t> – </a:t>
            </a:r>
            <a:r>
              <a:rPr lang="en-US" dirty="0" err="1">
                <a:cs typeface="Calibri"/>
              </a:rPr>
              <a:t>marsz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wojsk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Napoleona</a:t>
            </a:r>
            <a:r>
              <a:rPr lang="en-US" dirty="0">
                <a:cs typeface="Calibri"/>
              </a:rPr>
              <a:t> Bonaparte </a:t>
            </a:r>
            <a:r>
              <a:rPr lang="en-US" dirty="0" err="1">
                <a:cs typeface="Calibri"/>
              </a:rPr>
              <a:t>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Moskwę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Kampania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Napoleońska</a:t>
            </a:r>
            <a:r>
              <a:rPr lang="en-US" dirty="0">
                <a:cs typeface="Calibri"/>
              </a:rPr>
              <a:t>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FB962D5-EE63-0092-9158-59DEB76AD644}"/>
              </a:ext>
            </a:extLst>
          </p:cNvPr>
          <p:cNvSpPr txBox="1"/>
          <p:nvPr/>
        </p:nvSpPr>
        <p:spPr>
          <a:xfrm>
            <a:off x="-2886307" y="366503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/>
              <a:t>Kliknij, aby dodać tekst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EB80DBF-10D6-D22A-5935-0FE24F00CE84}"/>
              </a:ext>
            </a:extLst>
          </p:cNvPr>
          <p:cNvSpPr txBox="1"/>
          <p:nvPr/>
        </p:nvSpPr>
        <p:spPr>
          <a:xfrm>
            <a:off x="6192644" y="347546"/>
            <a:ext cx="523363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4000" dirty="0"/>
              <a:t>Czas i miejsce akcji</a:t>
            </a:r>
            <a:endParaRPr lang="pl-PL" sz="4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7925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374E6B5-EC1E-267A-F4A0-2375BFF524A8}"/>
              </a:ext>
            </a:extLst>
          </p:cNvPr>
          <p:cNvSpPr txBox="1"/>
          <p:nvPr/>
        </p:nvSpPr>
        <p:spPr>
          <a:xfrm>
            <a:off x="762001" y="803325"/>
            <a:ext cx="5314536" cy="13255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Bohaterowie z rodu Sopliców</a:t>
            </a: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A4F44EDC-88E4-7BF7-EA46-0714A1F036D4}"/>
              </a:ext>
            </a:extLst>
          </p:cNvPr>
          <p:cNvSpPr txBox="1"/>
          <p:nvPr/>
        </p:nvSpPr>
        <p:spPr>
          <a:xfrm>
            <a:off x="762000" y="2279018"/>
            <a:ext cx="5314543" cy="33759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noProof="1"/>
              <a:t>Główny Bohater: Jacek Soplica, znany też jako Ksiądz Robak. </a:t>
            </a:r>
            <a:endParaRPr lang="en-US" sz="1500" noProof="1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noProof="1">
                <a:cs typeface="Calibri"/>
              </a:rPr>
              <a:t>Ojciec Tadeusza Soplicy, był emisariuszem.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noProof="1"/>
              <a:t>Bohater Tytułowy: Tadeusz Soplica. Bratanek Sędziego, Syn Jacka Soplicy. Zakochuje się w Zosi I pod koniec zaręcza się z nią</a:t>
            </a:r>
            <a:r>
              <a:rPr lang="en-US" sz="1500" dirty="0"/>
              <a:t>.</a:t>
            </a:r>
            <a:endParaRPr lang="en-US" sz="15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Sędzia</a:t>
            </a:r>
            <a:r>
              <a:rPr lang="en-US" sz="1500" dirty="0"/>
              <a:t> - </a:t>
            </a:r>
            <a:r>
              <a:rPr lang="en-US" sz="1500" dirty="0" err="1"/>
              <a:t>Gospodarz</a:t>
            </a:r>
            <a:r>
              <a:rPr lang="en-US" sz="1500" dirty="0"/>
              <a:t> </a:t>
            </a:r>
            <a:r>
              <a:rPr lang="en-US" sz="1500" dirty="0" err="1"/>
              <a:t>Soplicowa</a:t>
            </a:r>
            <a:r>
              <a:rPr lang="en-US" sz="1500" dirty="0"/>
              <a:t>, </a:t>
            </a:r>
            <a:r>
              <a:rPr lang="en-US" sz="1500" dirty="0" err="1"/>
              <a:t>stryj</a:t>
            </a:r>
            <a:r>
              <a:rPr lang="en-US" sz="1500" dirty="0"/>
              <a:t> </a:t>
            </a:r>
            <a:r>
              <a:rPr lang="en-US" sz="1500" dirty="0" err="1"/>
              <a:t>Tadeusza</a:t>
            </a:r>
            <a:r>
              <a:rPr lang="en-US" sz="1500" dirty="0"/>
              <a:t>. </a:t>
            </a:r>
            <a:endParaRPr lang="en-US" sz="15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Protazy - Woźny w </a:t>
            </a:r>
            <a:r>
              <a:rPr lang="en-US" sz="1500" dirty="0" err="1"/>
              <a:t>Soplicowie</a:t>
            </a:r>
            <a:r>
              <a:rPr lang="en-US" sz="1500" dirty="0"/>
              <a:t>.</a:t>
            </a:r>
            <a:endParaRPr lang="en-US" sz="15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Podkomorzy</a:t>
            </a:r>
            <a:r>
              <a:rPr lang="en-US" sz="1500" dirty="0"/>
              <a:t> - </a:t>
            </a:r>
            <a:r>
              <a:rPr lang="en-US" sz="1500" dirty="0" err="1"/>
              <a:t>próbował</a:t>
            </a:r>
            <a:r>
              <a:rPr lang="en-US" sz="1500" dirty="0"/>
              <a:t> </a:t>
            </a:r>
            <a:r>
              <a:rPr lang="en-US" sz="1500" dirty="0" err="1"/>
              <a:t>zakończyć</a:t>
            </a:r>
            <a:r>
              <a:rPr lang="en-US" sz="1500" dirty="0"/>
              <a:t> </a:t>
            </a:r>
            <a:r>
              <a:rPr lang="en-US" sz="1500" dirty="0" err="1"/>
              <a:t>spór</a:t>
            </a:r>
            <a:r>
              <a:rPr lang="en-US" sz="1500" dirty="0"/>
              <a:t> </a:t>
            </a:r>
            <a:r>
              <a:rPr lang="en-US" sz="1500" dirty="0" err="1"/>
              <a:t>między</a:t>
            </a:r>
            <a:r>
              <a:rPr lang="en-US" sz="1500" dirty="0"/>
              <a:t> </a:t>
            </a:r>
            <a:r>
              <a:rPr lang="en-US" sz="1500" dirty="0" err="1"/>
              <a:t>Soplicami</a:t>
            </a:r>
            <a:r>
              <a:rPr lang="en-US" sz="1500" dirty="0"/>
              <a:t> a </a:t>
            </a:r>
            <a:r>
              <a:rPr lang="en-US" sz="1500" dirty="0" err="1"/>
              <a:t>Horeszkami</a:t>
            </a:r>
            <a:r>
              <a:rPr lang="en-US" sz="1500" dirty="0"/>
              <a:t>.</a:t>
            </a:r>
            <a:endParaRPr lang="en-US" sz="1500" dirty="0" err="1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Wojski</a:t>
            </a:r>
            <a:r>
              <a:rPr lang="en-US" sz="1500" dirty="0"/>
              <a:t> -  </a:t>
            </a:r>
            <a:r>
              <a:rPr lang="en-US" sz="1500" dirty="0" err="1"/>
              <a:t>marszałek</a:t>
            </a:r>
            <a:r>
              <a:rPr lang="en-US" sz="1500" dirty="0"/>
              <a:t> </a:t>
            </a:r>
            <a:r>
              <a:rPr lang="en-US" sz="1500" dirty="0" err="1"/>
              <a:t>dworu</a:t>
            </a:r>
            <a:r>
              <a:rPr lang="en-US" sz="1500" dirty="0"/>
              <a:t>, </a:t>
            </a:r>
            <a:r>
              <a:rPr lang="en-US" sz="1500" dirty="0" err="1"/>
              <a:t>pomaga</a:t>
            </a:r>
            <a:r>
              <a:rPr lang="en-US" sz="1500" dirty="0"/>
              <a:t> </a:t>
            </a:r>
            <a:r>
              <a:rPr lang="en-US" sz="1500" dirty="0" err="1"/>
              <a:t>też</a:t>
            </a:r>
            <a:r>
              <a:rPr lang="en-US" sz="1500" dirty="0"/>
              <a:t> w </a:t>
            </a:r>
            <a:r>
              <a:rPr lang="en-US" sz="1500" dirty="0" err="1"/>
              <a:t>gospodarstwie</a:t>
            </a:r>
            <a:r>
              <a:rPr lang="en-US" sz="1500" dirty="0"/>
              <a:t>.</a:t>
            </a:r>
            <a:endParaRPr lang="en-US" sz="1500" dirty="0" err="1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Rejent</a:t>
            </a:r>
            <a:r>
              <a:rPr lang="en-US" sz="1500" dirty="0"/>
              <a:t> - </a:t>
            </a:r>
            <a:r>
              <a:rPr lang="en-US" sz="1500" dirty="0" err="1"/>
              <a:t>posiadał</a:t>
            </a:r>
            <a:r>
              <a:rPr lang="en-US" sz="1500" dirty="0"/>
              <a:t> </a:t>
            </a:r>
            <a:r>
              <a:rPr lang="en-US" sz="1500" dirty="0" err="1"/>
              <a:t>psa</a:t>
            </a:r>
            <a:r>
              <a:rPr lang="en-US" sz="1500" dirty="0"/>
              <a:t> </a:t>
            </a:r>
            <a:r>
              <a:rPr lang="en-US" sz="1500" dirty="0" err="1"/>
              <a:t>myśliwskiego</a:t>
            </a:r>
            <a:r>
              <a:rPr lang="en-US" sz="1500" dirty="0"/>
              <a:t>, </a:t>
            </a:r>
            <a:r>
              <a:rPr lang="en-US" sz="1500" dirty="0" err="1"/>
              <a:t>który</a:t>
            </a:r>
            <a:r>
              <a:rPr lang="en-US" sz="1500" dirty="0"/>
              <a:t> </a:t>
            </a:r>
            <a:r>
              <a:rPr lang="en-US" sz="1500" dirty="0" err="1"/>
              <a:t>wabił</a:t>
            </a:r>
            <a:r>
              <a:rPr lang="en-US" sz="1500" dirty="0"/>
              <a:t> </a:t>
            </a:r>
            <a:r>
              <a:rPr lang="en-US" sz="1500" dirty="0" err="1"/>
              <a:t>się</a:t>
            </a:r>
            <a:r>
              <a:rPr lang="en-US" sz="1500" dirty="0"/>
              <a:t> Kusy, </a:t>
            </a:r>
            <a:r>
              <a:rPr lang="en-US" sz="1500" dirty="0" err="1"/>
              <a:t>wdał</a:t>
            </a:r>
            <a:r>
              <a:rPr lang="en-US" sz="1500" dirty="0"/>
              <a:t> </a:t>
            </a:r>
            <a:r>
              <a:rPr lang="en-US" sz="1500" dirty="0" err="1"/>
              <a:t>się</a:t>
            </a:r>
            <a:r>
              <a:rPr lang="en-US" sz="1500" dirty="0"/>
              <a:t> w </a:t>
            </a:r>
            <a:r>
              <a:rPr lang="en-US" sz="1500" dirty="0" err="1"/>
              <a:t>spór</a:t>
            </a:r>
            <a:r>
              <a:rPr lang="en-US" sz="1500" dirty="0"/>
              <a:t> z </a:t>
            </a:r>
            <a:r>
              <a:rPr lang="en-US" sz="1500" dirty="0" err="1"/>
              <a:t>Asesorem</a:t>
            </a:r>
            <a:r>
              <a:rPr lang="en-US" sz="1500" dirty="0"/>
              <a:t> o to, </a:t>
            </a:r>
            <a:r>
              <a:rPr lang="en-US" sz="1500" dirty="0" err="1"/>
              <a:t>który</a:t>
            </a:r>
            <a:r>
              <a:rPr lang="en-US" sz="1500" dirty="0"/>
              <a:t> z </a:t>
            </a:r>
            <a:r>
              <a:rPr lang="en-US" sz="1500" dirty="0" err="1"/>
              <a:t>psów</a:t>
            </a:r>
            <a:r>
              <a:rPr lang="en-US" sz="1500" dirty="0"/>
              <a:t> jest </a:t>
            </a:r>
            <a:r>
              <a:rPr lang="en-US" sz="1500" dirty="0" err="1"/>
              <a:t>lepszy</a:t>
            </a:r>
            <a:r>
              <a:rPr lang="en-US" sz="1500" dirty="0"/>
              <a:t>.</a:t>
            </a:r>
            <a:endParaRPr lang="en-US" sz="15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Asesor</a:t>
            </a:r>
            <a:r>
              <a:rPr lang="en-US" sz="1500" dirty="0"/>
              <a:t> - </a:t>
            </a:r>
            <a:r>
              <a:rPr lang="en-US" sz="1500" dirty="0" err="1"/>
              <a:t>posiadał</a:t>
            </a:r>
            <a:r>
              <a:rPr lang="en-US" sz="1500" dirty="0"/>
              <a:t> </a:t>
            </a:r>
            <a:r>
              <a:rPr lang="en-US" sz="1500" dirty="0" err="1"/>
              <a:t>psa</a:t>
            </a:r>
            <a:r>
              <a:rPr lang="en-US" sz="1500" dirty="0"/>
              <a:t> </a:t>
            </a:r>
            <a:r>
              <a:rPr lang="en-US" sz="1500" dirty="0" err="1"/>
              <a:t>myśliwskiego</a:t>
            </a:r>
            <a:r>
              <a:rPr lang="en-US" sz="1500" dirty="0"/>
              <a:t>, </a:t>
            </a:r>
            <a:r>
              <a:rPr lang="en-US" sz="1500" dirty="0" err="1"/>
              <a:t>który</a:t>
            </a:r>
            <a:r>
              <a:rPr lang="en-US" sz="1500" dirty="0"/>
              <a:t> </a:t>
            </a:r>
            <a:r>
              <a:rPr lang="en-US" sz="1500" dirty="0" err="1"/>
              <a:t>wabił</a:t>
            </a:r>
            <a:r>
              <a:rPr lang="en-US" sz="1500" dirty="0"/>
              <a:t> </a:t>
            </a:r>
            <a:r>
              <a:rPr lang="en-US" sz="1500" dirty="0" err="1"/>
              <a:t>się</a:t>
            </a:r>
            <a:r>
              <a:rPr lang="en-US" sz="1500" dirty="0"/>
              <a:t> Sokół, </a:t>
            </a:r>
            <a:r>
              <a:rPr lang="en-US" sz="1500" dirty="0" err="1"/>
              <a:t>uczestniczył</a:t>
            </a:r>
            <a:r>
              <a:rPr lang="en-US" sz="1500" dirty="0"/>
              <a:t> w </a:t>
            </a:r>
            <a:r>
              <a:rPr lang="en-US" sz="1500" dirty="0" err="1"/>
              <a:t>sporze</a:t>
            </a:r>
            <a:r>
              <a:rPr lang="en-US" sz="1500" dirty="0"/>
              <a:t> o to, </a:t>
            </a:r>
            <a:r>
              <a:rPr lang="en-US" sz="1500" dirty="0" err="1"/>
              <a:t>który</a:t>
            </a:r>
            <a:r>
              <a:rPr lang="en-US" sz="1500" dirty="0"/>
              <a:t> jest </a:t>
            </a:r>
            <a:r>
              <a:rPr lang="en-US" sz="1500" dirty="0" err="1"/>
              <a:t>lepszy</a:t>
            </a:r>
            <a:r>
              <a:rPr lang="en-US" sz="1500" dirty="0"/>
              <a:t>.</a:t>
            </a:r>
            <a:endParaRPr lang="en-US" sz="1500" dirty="0" err="1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Jankiel</a:t>
            </a:r>
            <a:r>
              <a:rPr lang="en-US" sz="1500" dirty="0"/>
              <a:t> - </a:t>
            </a:r>
            <a:r>
              <a:rPr lang="en-US" sz="1500" dirty="0" err="1"/>
              <a:t>posiadał</a:t>
            </a:r>
            <a:r>
              <a:rPr lang="en-US" sz="1500" dirty="0"/>
              <a:t> </a:t>
            </a:r>
            <a:r>
              <a:rPr lang="en-US" sz="1500" dirty="0" err="1"/>
              <a:t>dwie</a:t>
            </a:r>
            <a:r>
              <a:rPr lang="en-US" sz="1500" dirty="0"/>
              <a:t> </a:t>
            </a:r>
            <a:r>
              <a:rPr lang="en-US" sz="1500" dirty="0" err="1"/>
              <a:t>karczmy</a:t>
            </a:r>
            <a:r>
              <a:rPr lang="en-US" sz="1500" dirty="0"/>
              <a:t>, </a:t>
            </a:r>
            <a:r>
              <a:rPr lang="en-US" sz="1500" dirty="0" err="1"/>
              <a:t>był</a:t>
            </a:r>
            <a:r>
              <a:rPr lang="en-US" sz="1500" dirty="0"/>
              <a:t> </a:t>
            </a:r>
            <a:r>
              <a:rPr lang="en-US" sz="1500" dirty="0" err="1"/>
              <a:t>wielkim</a:t>
            </a:r>
            <a:r>
              <a:rPr lang="en-US" sz="1500" dirty="0"/>
              <a:t> </a:t>
            </a:r>
            <a:r>
              <a:rPr lang="en-US" sz="1500" dirty="0" err="1"/>
              <a:t>patriotą</a:t>
            </a:r>
            <a:r>
              <a:rPr lang="en-US" sz="1500" dirty="0"/>
              <a:t>.</a:t>
            </a:r>
            <a:endParaRPr lang="en-US" sz="1500" dirty="0" err="1">
              <a:cs typeface="Calibri"/>
            </a:endParaRPr>
          </a:p>
        </p:txBody>
      </p:sp>
      <p:pic>
        <p:nvPicPr>
          <p:cNvPr id="64" name="Obraz 64" descr="Obraz zawierający stare, ubrany, kilka, tłum&#10;&#10;Opis wygenerowany automatycznie">
            <a:extLst>
              <a:ext uri="{FF2B5EF4-FFF2-40B4-BE49-F238E27FC236}">
                <a16:creationId xmlns:a16="http://schemas.microsoft.com/office/drawing/2014/main" id="{9EABCAAC-EFAB-E437-7D40-C6E986ED9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8" r="25658"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50CDAB1-97BE-68B1-E375-E4F5785C31D5}"/>
              </a:ext>
            </a:extLst>
          </p:cNvPr>
          <p:cNvSpPr txBox="1"/>
          <p:nvPr/>
        </p:nvSpPr>
        <p:spPr>
          <a:xfrm>
            <a:off x="1749593" y="2054059"/>
            <a:ext cx="64974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 dirty="0">
              <a:cs typeface="Calibri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A54478D-9838-C83E-A42C-06713DCD1426}"/>
              </a:ext>
            </a:extLst>
          </p:cNvPr>
          <p:cNvSpPr txBox="1"/>
          <p:nvPr/>
        </p:nvSpPr>
        <p:spPr>
          <a:xfrm>
            <a:off x="7465742" y="1797204"/>
            <a:ext cx="454598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394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A6B8408C-EE1B-C28E-0292-DFAC786EB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4211" y="1338656"/>
            <a:ext cx="6760158" cy="4199268"/>
          </a:xfrm>
          <a:prstGeom prst="rect">
            <a:avLst/>
          </a:prstGeom>
          <a:effectLst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3149EBB-F587-1282-0FDF-E1E258A9D88B}"/>
              </a:ext>
            </a:extLst>
          </p:cNvPr>
          <p:cNvSpPr txBox="1"/>
          <p:nvPr/>
        </p:nvSpPr>
        <p:spPr>
          <a:xfrm>
            <a:off x="648931" y="2438400"/>
            <a:ext cx="4789118" cy="37854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44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Bohaterowie</a:t>
            </a:r>
            <a:r>
              <a:rPr lang="en-US" sz="44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44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rodu</a:t>
            </a:r>
            <a:r>
              <a:rPr lang="en-US" sz="44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Horeszków</a:t>
            </a:r>
            <a:endParaRPr lang="en-US" sz="440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D88D516-6BA3-C5FA-71FB-CA66EDCBC07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 dirty="0">
              <a:cs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4D5FAC1-989A-1F6F-A418-DFB21A3B7ABE}"/>
              </a:ext>
            </a:extLst>
          </p:cNvPr>
          <p:cNvSpPr txBox="1"/>
          <p:nvPr/>
        </p:nvSpPr>
        <p:spPr>
          <a:xfrm>
            <a:off x="4802226" y="576866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191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4BE58C0-7409-D1DB-1268-1347AF564515}"/>
              </a:ext>
            </a:extLst>
          </p:cNvPr>
          <p:cNvSpPr txBox="1"/>
          <p:nvPr/>
        </p:nvSpPr>
        <p:spPr>
          <a:xfrm>
            <a:off x="226742" y="1165302"/>
            <a:ext cx="3905629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venirNext"/>
              </a:rPr>
              <a:t>Jan Henryk Dąbrowski</a:t>
            </a:r>
            <a:r>
              <a:rPr lang="en-US" dirty="0">
                <a:latin typeface="AvenirNext"/>
              </a:rPr>
              <a:t> – </a:t>
            </a:r>
            <a:r>
              <a:rPr lang="en-US" err="1">
                <a:latin typeface="AvenirNext"/>
              </a:rPr>
              <a:t>generał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wojsk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polskich</a:t>
            </a:r>
            <a:r>
              <a:rPr lang="en-US" dirty="0">
                <a:latin typeface="AvenirNext"/>
              </a:rPr>
              <a:t>, </a:t>
            </a:r>
            <a:r>
              <a:rPr lang="en-US" err="1">
                <a:latin typeface="AvenirNext"/>
              </a:rPr>
              <a:t>twórca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polskich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legionów</a:t>
            </a:r>
            <a:r>
              <a:rPr lang="en-US" dirty="0">
                <a:latin typeface="AvenirNext"/>
              </a:rPr>
              <a:t> we </a:t>
            </a:r>
            <a:r>
              <a:rPr lang="en-US" err="1">
                <a:latin typeface="AvenirNext"/>
              </a:rPr>
              <a:t>Włoszech</a:t>
            </a:r>
            <a:r>
              <a:rPr lang="en-US" dirty="0">
                <a:latin typeface="AvenirNext"/>
              </a:rPr>
              <a:t>. </a:t>
            </a:r>
            <a:r>
              <a:rPr lang="en-US" err="1">
                <a:latin typeface="AvenirNext"/>
              </a:rPr>
              <a:t>Pojawia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się</a:t>
            </a:r>
            <a:r>
              <a:rPr lang="en-US" dirty="0">
                <a:latin typeface="AvenirNext"/>
              </a:rPr>
              <a:t> w </a:t>
            </a:r>
            <a:r>
              <a:rPr lang="en-US" err="1">
                <a:latin typeface="AvenirNext"/>
              </a:rPr>
              <a:t>opowieściach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Robaka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oraz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Bartka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Prusaka</a:t>
            </a:r>
            <a:r>
              <a:rPr lang="en-US" dirty="0">
                <a:latin typeface="AvenirNext"/>
              </a:rPr>
              <a:t>. O </a:t>
            </a:r>
            <a:r>
              <a:rPr lang="en-US" err="1">
                <a:latin typeface="AvenirNext"/>
              </a:rPr>
              <a:t>jego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bohaterstwie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szepczą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ludzie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na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Litwie</a:t>
            </a:r>
            <a:r>
              <a:rPr lang="en-US" dirty="0">
                <a:latin typeface="AvenirNext"/>
              </a:rPr>
              <a:t>, </a:t>
            </a:r>
            <a:r>
              <a:rPr lang="en-US" err="1">
                <a:latin typeface="AvenirNext"/>
              </a:rPr>
              <a:t>wyczekując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jego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przybycia</a:t>
            </a:r>
            <a:r>
              <a:rPr lang="en-US" dirty="0">
                <a:latin typeface="AvenirNext"/>
              </a:rPr>
              <a:t>. W 1812 </a:t>
            </a:r>
            <a:r>
              <a:rPr lang="en-US" err="1">
                <a:latin typeface="AvenirNext"/>
              </a:rPr>
              <a:t>roku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zjawia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się</a:t>
            </a:r>
            <a:r>
              <a:rPr lang="en-US" dirty="0">
                <a:latin typeface="AvenirNext"/>
              </a:rPr>
              <a:t> w </a:t>
            </a:r>
            <a:r>
              <a:rPr lang="en-US" err="1">
                <a:latin typeface="AvenirNext"/>
              </a:rPr>
              <a:t>Soplicowie</a:t>
            </a:r>
            <a:r>
              <a:rPr lang="en-US" dirty="0">
                <a:latin typeface="AvenirNext"/>
              </a:rPr>
              <a:t>, </a:t>
            </a:r>
            <a:r>
              <a:rPr lang="en-US" err="1">
                <a:latin typeface="AvenirNext"/>
              </a:rPr>
              <a:t>gdzie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stacjonuje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jego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sztab</a:t>
            </a:r>
            <a:r>
              <a:rPr lang="en-US" dirty="0">
                <a:latin typeface="AvenirNext"/>
              </a:rPr>
              <a:t>. Na </a:t>
            </a:r>
            <a:r>
              <a:rPr lang="en-US" err="1">
                <a:latin typeface="AvenirNext"/>
              </a:rPr>
              <a:t>jego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życzenie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Wojski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przygotowuje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polską</a:t>
            </a:r>
            <a:r>
              <a:rPr lang="en-US" dirty="0">
                <a:latin typeface="AvenirNext"/>
              </a:rPr>
              <a:t> </a:t>
            </a:r>
            <a:r>
              <a:rPr lang="en-US" err="1">
                <a:latin typeface="AvenirNext"/>
              </a:rPr>
              <a:t>ucztę</a:t>
            </a:r>
            <a:r>
              <a:rPr lang="en-US" dirty="0">
                <a:latin typeface="AvenirNext"/>
              </a:rPr>
              <a:t>.</a:t>
            </a:r>
            <a:endParaRPr lang="en-US" dirty="0">
              <a:cs typeface="Calibri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301F32B-712F-9ADB-FB94-24504B985C61}"/>
              </a:ext>
            </a:extLst>
          </p:cNvPr>
          <p:cNvSpPr txBox="1"/>
          <p:nvPr/>
        </p:nvSpPr>
        <p:spPr>
          <a:xfrm>
            <a:off x="7837448" y="1165302"/>
            <a:ext cx="4239321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Karol Otto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Kniaziewicz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 –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generał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uczestniczył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w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wojnie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polsko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–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rosyjskiej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w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roku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1792,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dowódca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dywizji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w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armii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Księstwa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Warszawskiego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Pojawia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się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w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finałowej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scenie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dzieła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na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zaręczynowej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uczcie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w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Soplicowie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Jako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jedyny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jest w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stanie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udźwignąć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osławiony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scyzoryk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Gerwazego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który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zresztą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dostaje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w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podarunku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od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Klucznika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.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42869C3-EE47-25C9-BC27-EC01779307A4}"/>
              </a:ext>
            </a:extLst>
          </p:cNvPr>
          <p:cNvSpPr txBox="1"/>
          <p:nvPr/>
        </p:nvSpPr>
        <p:spPr>
          <a:xfrm>
            <a:off x="4129668" y="1165303"/>
            <a:ext cx="3560956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Napoleon Bonaparte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 –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postać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znacząca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,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choć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fizycznie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nieobecna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. Cesarz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Francuzów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, w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którym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Polacy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widzą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nadzieję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na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odzyskanie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niepodległości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który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jest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wyczekiwany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na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Litwie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.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Bardzo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często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jego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osoba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przewija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się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w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rozmowach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szlachty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.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Jego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wizerunek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widnieje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na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tabakierce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księdza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Robaka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"/>
              </a:rPr>
              <a:t>.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7F1B3C6-378B-AA23-9EEC-AF7CE5A10F2D}"/>
              </a:ext>
            </a:extLst>
          </p:cNvPr>
          <p:cNvSpPr txBox="1"/>
          <p:nvPr/>
        </p:nvSpPr>
        <p:spPr>
          <a:xfrm>
            <a:off x="226741" y="115229"/>
            <a:ext cx="847678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4400" dirty="0"/>
              <a:t>Bohaterowie Historyczni</a:t>
            </a:r>
          </a:p>
        </p:txBody>
      </p:sp>
      <p:pic>
        <p:nvPicPr>
          <p:cNvPr id="6" name="Obraz 6" descr="Obraz zawierający tekst, osoba&#10;&#10;Opis wygenerowany automatycznie">
            <a:extLst>
              <a:ext uri="{FF2B5EF4-FFF2-40B4-BE49-F238E27FC236}">
                <a16:creationId xmlns:a16="http://schemas.microsoft.com/office/drawing/2014/main" id="{F201355F-A7EB-8390-8D6B-A4605B5FB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81" y="4301119"/>
            <a:ext cx="2025805" cy="2558275"/>
          </a:xfrm>
          <a:prstGeom prst="rect">
            <a:avLst/>
          </a:prstGeom>
        </p:spPr>
      </p:pic>
      <p:pic>
        <p:nvPicPr>
          <p:cNvPr id="7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5A1B2087-3EB1-191F-1384-BF83CC856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759" y="4304023"/>
            <a:ext cx="3677579" cy="2552467"/>
          </a:xfrm>
          <a:prstGeom prst="rect">
            <a:avLst/>
          </a:prstGeom>
        </p:spPr>
      </p:pic>
      <p:pic>
        <p:nvPicPr>
          <p:cNvPr id="8" name="Obraz 8" descr="Obraz zawierający osoba&#10;&#10;Opis wygenerowany automatycznie">
            <a:extLst>
              <a:ext uri="{FF2B5EF4-FFF2-40B4-BE49-F238E27FC236}">
                <a16:creationId xmlns:a16="http://schemas.microsoft.com/office/drawing/2014/main" id="{11EFAD3C-E80E-8D42-553E-36A82DBE3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254" y="4303797"/>
            <a:ext cx="2128827" cy="257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00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6E5752E-9DD3-ECBC-7EA4-F3681D1A3772}"/>
              </a:ext>
            </a:extLst>
          </p:cNvPr>
          <p:cNvSpPr txBox="1"/>
          <p:nvPr/>
        </p:nvSpPr>
        <p:spPr>
          <a:xfrm>
            <a:off x="459059" y="431180"/>
            <a:ext cx="320783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4400" dirty="0"/>
              <a:t>Inwokacja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40DAC6C-0D27-7D57-F6E9-A8BBA73F5C9B}"/>
              </a:ext>
            </a:extLst>
          </p:cNvPr>
          <p:cNvSpPr txBox="1"/>
          <p:nvPr/>
        </p:nvSpPr>
        <p:spPr>
          <a:xfrm>
            <a:off x="459058" y="1806498"/>
            <a:ext cx="4843346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latin typeface="arial"/>
                <a:cs typeface="arial"/>
              </a:rPr>
              <a:t>Inwokacja</a:t>
            </a:r>
            <a:r>
              <a:rPr lang="en-US" sz="2400" dirty="0">
                <a:latin typeface="arial"/>
                <a:cs typeface="arial"/>
              </a:rPr>
              <a:t> – </a:t>
            </a:r>
            <a:r>
              <a:rPr lang="en-US" sz="2400" err="1">
                <a:latin typeface="arial"/>
                <a:cs typeface="arial"/>
              </a:rPr>
              <a:t>rozbudowana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apostrofa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otwierająca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utwór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literacki</a:t>
            </a:r>
            <a:r>
              <a:rPr lang="en-US" sz="2400" dirty="0">
                <a:latin typeface="arial"/>
                <a:cs typeface="arial"/>
              </a:rPr>
              <a:t>, w </a:t>
            </a:r>
            <a:r>
              <a:rPr lang="en-US" sz="2400" err="1">
                <a:latin typeface="arial"/>
                <a:cs typeface="arial"/>
              </a:rPr>
              <a:t>której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zwykle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autor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zwraca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się</a:t>
            </a:r>
            <a:r>
              <a:rPr lang="en-US" sz="2400" dirty="0">
                <a:latin typeface="arial"/>
                <a:cs typeface="arial"/>
              </a:rPr>
              <a:t> do </a:t>
            </a:r>
            <a:r>
              <a:rPr lang="en-US" sz="2400" err="1">
                <a:latin typeface="arial"/>
                <a:cs typeface="arial"/>
              </a:rPr>
              <a:t>muzy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err="1">
                <a:latin typeface="arial"/>
                <a:cs typeface="arial"/>
              </a:rPr>
              <a:t>bóstwa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lub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duchowego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patrona</a:t>
            </a:r>
            <a:r>
              <a:rPr lang="en-US" sz="2400" dirty="0">
                <a:latin typeface="arial"/>
                <a:cs typeface="arial"/>
              </a:rPr>
              <a:t> z </a:t>
            </a:r>
            <a:r>
              <a:rPr lang="en-US" sz="2400" err="1">
                <a:latin typeface="arial"/>
                <a:cs typeface="arial"/>
              </a:rPr>
              <a:t>prośbą</a:t>
            </a:r>
            <a:r>
              <a:rPr lang="en-US" sz="2400" dirty="0">
                <a:latin typeface="arial"/>
                <a:cs typeface="arial"/>
              </a:rPr>
              <a:t> o </a:t>
            </a:r>
            <a:r>
              <a:rPr lang="en-US" sz="2400" err="1">
                <a:latin typeface="arial"/>
                <a:cs typeface="arial"/>
              </a:rPr>
              <a:t>natchnienie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err="1">
                <a:latin typeface="arial"/>
                <a:cs typeface="arial"/>
              </a:rPr>
              <a:t>pomoc</a:t>
            </a:r>
            <a:r>
              <a:rPr lang="en-US" sz="2400" dirty="0">
                <a:latin typeface="arial"/>
                <a:cs typeface="arial"/>
              </a:rPr>
              <a:t> w </a:t>
            </a:r>
            <a:r>
              <a:rPr lang="en-US" sz="2400" err="1">
                <a:latin typeface="arial"/>
                <a:cs typeface="arial"/>
              </a:rPr>
              <a:t>tworzeniu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dzieła</a:t>
            </a:r>
            <a:r>
              <a:rPr lang="en-US" sz="2400" dirty="0">
                <a:latin typeface="arial"/>
                <a:cs typeface="arial"/>
              </a:rPr>
              <a:t>.</a:t>
            </a:r>
            <a:endParaRPr lang="en-US" sz="240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B5F96A1-55BF-F154-B17B-1BC5307D9A25}"/>
              </a:ext>
            </a:extLst>
          </p:cNvPr>
          <p:cNvSpPr txBox="1"/>
          <p:nvPr/>
        </p:nvSpPr>
        <p:spPr>
          <a:xfrm>
            <a:off x="5254084" y="291790"/>
            <a:ext cx="5345149" cy="6463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Litwo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!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Ojczyzno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moja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! ty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jesteś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jak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zdrowie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.</a:t>
            </a: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Ile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cię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trzeba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cenić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, ten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tylko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się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dowie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,</a:t>
            </a:r>
          </a:p>
          <a:p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Kto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cię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stracił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.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Dziś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piękność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twą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w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całej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ozdobie</a:t>
            </a:r>
            <a:endParaRPr lang="en-US" dirty="0">
              <a:solidFill>
                <a:schemeClr val="tx1">
                  <a:lumMod val="95000"/>
                </a:schemeClr>
              </a:solidFill>
              <a:latin typeface="Lato"/>
              <a:ea typeface="Lato"/>
              <a:cs typeface="Lato"/>
            </a:endParaRPr>
          </a:p>
          <a:p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Widzę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i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opisuję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,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bo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tęsknię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po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tobie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.</a:t>
            </a:r>
          </a:p>
          <a:p>
            <a:endParaRPr lang="en-US" dirty="0">
              <a:solidFill>
                <a:schemeClr val="tx1">
                  <a:lumMod val="95000"/>
                </a:schemeClr>
              </a:solidFill>
              <a:latin typeface="Lato"/>
              <a:ea typeface="Lato"/>
              <a:cs typeface="Lato"/>
            </a:endParaRP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Panno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Święta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, co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Jasnej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bronisz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Częstochowy</a:t>
            </a:r>
            <a:endParaRPr lang="en-US">
              <a:solidFill>
                <a:schemeClr val="tx1">
                  <a:lumMod val="95000"/>
                </a:schemeClr>
              </a:solidFill>
              <a:latin typeface="Lato"/>
              <a:ea typeface="Lato"/>
              <a:cs typeface="Lato"/>
            </a:endParaRP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I w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Ostrej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świecisz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Bramie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! Ty, co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gród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zamkowy</a:t>
            </a:r>
            <a:endParaRPr lang="en-US">
              <a:solidFill>
                <a:schemeClr val="tx1">
                  <a:lumMod val="95000"/>
                </a:schemeClr>
              </a:solidFill>
              <a:latin typeface="Lato"/>
              <a:ea typeface="Lato"/>
              <a:cs typeface="Lato"/>
            </a:endParaRPr>
          </a:p>
          <a:p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Nowogródzki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ochraniasz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z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jego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wiernym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ludem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!</a:t>
            </a: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Jak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mnie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dziecko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do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zdrowia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powróciłaś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cudem</a:t>
            </a:r>
            <a:endParaRPr lang="en-US">
              <a:solidFill>
                <a:schemeClr val="tx1">
                  <a:lumMod val="95000"/>
                </a:schemeClr>
              </a:solidFill>
              <a:latin typeface="Lato"/>
              <a:ea typeface="Lato"/>
              <a:cs typeface="Lato"/>
            </a:endParaRP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(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Gdy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od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płaczącej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matki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pod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Twoję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opiekę</a:t>
            </a:r>
            <a:endParaRPr lang="en-US">
              <a:solidFill>
                <a:schemeClr val="tx1">
                  <a:lumMod val="95000"/>
                </a:schemeClr>
              </a:solidFill>
              <a:latin typeface="Lato"/>
              <a:ea typeface="Lato"/>
              <a:cs typeface="Lato"/>
            </a:endParaRPr>
          </a:p>
          <a:p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Ofiarowany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,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martwą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podniosłem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powiekę</a:t>
            </a:r>
            <a:endParaRPr lang="en-US">
              <a:solidFill>
                <a:schemeClr val="tx1">
                  <a:lumMod val="95000"/>
                </a:schemeClr>
              </a:solidFill>
              <a:latin typeface="Lato"/>
              <a:ea typeface="Lato"/>
              <a:cs typeface="Lato"/>
            </a:endParaRP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I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zaraz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mogłem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pieszo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do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Twych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świątyń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progu</a:t>
            </a:r>
            <a:endParaRPr lang="en-US">
              <a:solidFill>
                <a:schemeClr val="tx1">
                  <a:lumMod val="95000"/>
                </a:schemeClr>
              </a:solidFill>
              <a:latin typeface="Lato"/>
              <a:ea typeface="Lato"/>
              <a:cs typeface="Lato"/>
            </a:endParaRPr>
          </a:p>
          <a:p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Iść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za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wrócone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życie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podziękować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Bogu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),</a:t>
            </a: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Tak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nas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powrócisz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cudem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na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Ojczyzny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łono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.</a:t>
            </a:r>
          </a:p>
          <a:p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Tymczasem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przenoś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moję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duszę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utęsknioną</a:t>
            </a:r>
            <a:endParaRPr lang="en-US">
              <a:solidFill>
                <a:schemeClr val="tx1">
                  <a:lumMod val="95000"/>
                </a:schemeClr>
              </a:solidFill>
              <a:latin typeface="Lato"/>
              <a:ea typeface="Lato"/>
              <a:cs typeface="Lato"/>
            </a:endParaRP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Do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tych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pagórków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leśnych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, do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tych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łąk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zielonych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,</a:t>
            </a:r>
          </a:p>
          <a:p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Szeroko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nad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błękitnym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Niemnem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rozciągnionych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;</a:t>
            </a: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Do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tych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pól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malowanych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zbożem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rozmaitem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,</a:t>
            </a:r>
          </a:p>
          <a:p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Wyzłacanych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pszenicą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,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posrebrzanych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żytem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;</a:t>
            </a:r>
          </a:p>
          <a:p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Gdzie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bursztynowy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świerzop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,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gryka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jak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śnieg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biała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,</a:t>
            </a:r>
          </a:p>
          <a:p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Gdzie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panieńskim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rumieńcem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dzięcielina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pała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,</a:t>
            </a: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A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wszystko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przepasane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,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jakby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wstęgą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,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miedzą</a:t>
            </a:r>
            <a:endParaRPr lang="en-US">
              <a:solidFill>
                <a:schemeClr val="tx1">
                  <a:lumMod val="95000"/>
                </a:schemeClr>
              </a:solidFill>
              <a:latin typeface="Lato"/>
              <a:ea typeface="Lato"/>
              <a:cs typeface="Lato"/>
            </a:endParaRPr>
          </a:p>
          <a:p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Zieloną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,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na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niej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z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rzadka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ciche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grusze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err="1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siedzą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Lato"/>
                <a:ea typeface="Lato"/>
                <a:cs typeface="Lat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9825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A48895D-6DC2-8718-2C9C-1940EF835A73}"/>
              </a:ext>
            </a:extLst>
          </p:cNvPr>
          <p:cNvSpPr txBox="1"/>
          <p:nvPr/>
        </p:nvSpPr>
        <p:spPr>
          <a:xfrm>
            <a:off x="356839" y="273205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4400" dirty="0"/>
              <a:t>Epilog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EA8F542-B845-C437-8EA6-D69DF41A4121}"/>
              </a:ext>
            </a:extLst>
          </p:cNvPr>
          <p:cNvSpPr txBox="1"/>
          <p:nvPr/>
        </p:nvSpPr>
        <p:spPr>
          <a:xfrm>
            <a:off x="356839" y="1267522"/>
            <a:ext cx="4202151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Epilog –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końcowa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część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utworu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literackiego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która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nie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jest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częścią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właściwej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fabuły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lecz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jej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dopełnieniem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lub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komentarzem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do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niej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. W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epilogu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autor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umieszcza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informacje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o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dalszych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losach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bohaterów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lub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przedstawia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wyjaśnienia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dotyczące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swojego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zamysłu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twórczego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oraz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zamierzonego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sensu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dzieła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.</a:t>
            </a:r>
            <a:endParaRPr lang="en-US" sz="240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30D1F9B-D334-DC64-E050-194FA99186A6}"/>
              </a:ext>
            </a:extLst>
          </p:cNvPr>
          <p:cNvSpPr txBox="1"/>
          <p:nvPr/>
        </p:nvSpPr>
        <p:spPr>
          <a:xfrm>
            <a:off x="5712909" y="1271007"/>
            <a:ext cx="5373028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dirty="0"/>
              <a:t>Epilog "Pana Tadeusza" – jest jedynym pesymistycznym akcentem w utworze Adama Mickiewicza pt. "Pan Tadeusz". Poeta poświęcił epilog na wyjaśnienie genezy utworu i przedstawienie siebie na tle środowiska emigrantów. Oprócz tego, Mickiewicz wyraźnie wykazuje w nim tęsknotę za Litwą. Jest mu wstyd, że zostawił ojczyznę w trudnych czasach. Poeta w utworze "Pan Tadeusz" przedstawił dawną Polskę jako raj na ziemi. Szczerze wierzył, że Polska kiedyś odzyska wolność.</a:t>
            </a:r>
          </a:p>
        </p:txBody>
      </p:sp>
    </p:spTree>
    <p:extLst>
      <p:ext uri="{BB962C8B-B14F-4D97-AF65-F5344CB8AC3E}">
        <p14:creationId xmlns:p14="http://schemas.microsoft.com/office/powerpoint/2010/main" val="237400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8DBA972-563B-F803-3128-F9E2FF9F1757}"/>
              </a:ext>
            </a:extLst>
          </p:cNvPr>
          <p:cNvSpPr txBox="1"/>
          <p:nvPr/>
        </p:nvSpPr>
        <p:spPr>
          <a:xfrm>
            <a:off x="383569" y="261510"/>
            <a:ext cx="689567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4400" dirty="0"/>
              <a:t>Najważniejsze Wątki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60D32CD-A2CD-9924-E773-3507257FEB8E}"/>
              </a:ext>
            </a:extLst>
          </p:cNvPr>
          <p:cNvSpPr txBox="1"/>
          <p:nvPr/>
        </p:nvSpPr>
        <p:spPr>
          <a:xfrm>
            <a:off x="380893" y="1802150"/>
            <a:ext cx="374492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 i="1" u="sng" dirty="0"/>
              <a:t>Wątek Jacka Soplicy</a:t>
            </a:r>
            <a:r>
              <a:rPr lang="pl-PL" dirty="0"/>
              <a:t> - wątek dotyczący głównego bohatera i jego historii opowiadającej o więzi z Horeszkami oraz zabójstwie Stolnika. Jacek Soplica spowiada się z wszystkiego co zrobił.</a:t>
            </a:r>
          </a:p>
        </p:txBody>
      </p:sp>
      <p:pic>
        <p:nvPicPr>
          <p:cNvPr id="4" name="Obraz 4" descr="Obraz zawierający mężczyzna, odzież, zewnętrzne, osoba&#10;&#10;Opis wygenerowany automatycznie">
            <a:extLst>
              <a:ext uri="{FF2B5EF4-FFF2-40B4-BE49-F238E27FC236}">
                <a16:creationId xmlns:a16="http://schemas.microsoft.com/office/drawing/2014/main" id="{0A7A34CB-3824-6039-8890-E3DFFB877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034" y="1353560"/>
            <a:ext cx="1906859" cy="248748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C59ECDF-E617-5B0E-8071-CC074004787C}"/>
              </a:ext>
            </a:extLst>
          </p:cNvPr>
          <p:cNvSpPr txBox="1"/>
          <p:nvPr/>
        </p:nvSpPr>
        <p:spPr>
          <a:xfrm>
            <a:off x="382394" y="4303906"/>
            <a:ext cx="298481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 i="1" u="sng" dirty="0"/>
              <a:t>Wątek miłości Tadeusza i Zosi</a:t>
            </a:r>
            <a:r>
              <a:rPr lang="pl-PL" dirty="0"/>
              <a:t> – Tadeusz zakochuje się w Zosi, a ich zaręczyny doprowadzają do ugody Sopliców z Horeszkami.</a:t>
            </a:r>
          </a:p>
        </p:txBody>
      </p:sp>
      <p:pic>
        <p:nvPicPr>
          <p:cNvPr id="6" name="Obraz 6" descr="Obraz zawierający osoba, zewnętrzne, pozujący&#10;&#10;Opis wygenerowany automatycznie">
            <a:extLst>
              <a:ext uri="{FF2B5EF4-FFF2-40B4-BE49-F238E27FC236}">
                <a16:creationId xmlns:a16="http://schemas.microsoft.com/office/drawing/2014/main" id="{289677AF-0C32-8F8C-CAE2-9AAC4539C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282290"/>
            <a:ext cx="3059151" cy="201049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D2653EB-14E5-3885-7C15-30F877E4079F}"/>
              </a:ext>
            </a:extLst>
          </p:cNvPr>
          <p:cNvSpPr txBox="1"/>
          <p:nvPr/>
        </p:nvSpPr>
        <p:spPr>
          <a:xfrm>
            <a:off x="6138049" y="2067854"/>
            <a:ext cx="4072053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 i="1" u="sng" dirty="0"/>
              <a:t>Wątek sporu o zamek</a:t>
            </a:r>
            <a:r>
              <a:rPr lang="pl-PL" dirty="0"/>
              <a:t> - dotyczy on sporu o Zamek Horeszków, przez zabójstwo Stolnika przez Jacka Soplicę Moskale powierzają mu zamek, Horeszkowie jednak nie chcieli odpuścić. W końcu jednak się godzą.</a:t>
            </a:r>
          </a:p>
        </p:txBody>
      </p:sp>
      <p:pic>
        <p:nvPicPr>
          <p:cNvPr id="8" name="Obraz 8" descr="Obraz zawierający trawa, niebo, zewnętrzne, budynek&#10;&#10;Opis wygenerowany automatycznie">
            <a:extLst>
              <a:ext uri="{FF2B5EF4-FFF2-40B4-BE49-F238E27FC236}">
                <a16:creationId xmlns:a16="http://schemas.microsoft.com/office/drawing/2014/main" id="{99F3B117-C6C4-7011-FB65-E415AE83C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782" y="126149"/>
            <a:ext cx="2699292" cy="203370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AD54E16-30F5-2623-465E-1BC8838FCBEA}"/>
              </a:ext>
            </a:extLst>
          </p:cNvPr>
          <p:cNvSpPr txBox="1"/>
          <p:nvPr/>
        </p:nvSpPr>
        <p:spPr>
          <a:xfrm>
            <a:off x="6866363" y="4338754"/>
            <a:ext cx="274320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 i="1" u="sng" dirty="0"/>
              <a:t>Wątek niepodległościowy</a:t>
            </a:r>
            <a:r>
              <a:rPr lang="pl-PL" dirty="0"/>
              <a:t> - nadzieja na wypędzenie zaborców z Litwy przez Napoleona i stawianie im oporu.</a:t>
            </a:r>
          </a:p>
        </p:txBody>
      </p:sp>
      <p:pic>
        <p:nvPicPr>
          <p:cNvPr id="10" name="Obraz 10" descr="Obraz zawierający podłoże, zewnętrzne, osoby&#10;&#10;Opis wygenerowany automatycznie">
            <a:extLst>
              <a:ext uri="{FF2B5EF4-FFF2-40B4-BE49-F238E27FC236}">
                <a16:creationId xmlns:a16="http://schemas.microsoft.com/office/drawing/2014/main" id="{4372A516-70E9-8599-F946-C035BAA16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5180" y="4466801"/>
            <a:ext cx="2613103" cy="174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318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9A653BDB7335D4A9CEF6AF76A7AE809" ma:contentTypeVersion="9" ma:contentTypeDescription="Utwórz nowy dokument." ma:contentTypeScope="" ma:versionID="a8a84982ec7ad00c58aa9d9b46c09201">
  <xsd:schema xmlns:xsd="http://www.w3.org/2001/XMLSchema" xmlns:xs="http://www.w3.org/2001/XMLSchema" xmlns:p="http://schemas.microsoft.com/office/2006/metadata/properties" xmlns:ns2="663351ee-c261-4d62-800d-15ed4ea29ca6" targetNamespace="http://schemas.microsoft.com/office/2006/metadata/properties" ma:root="true" ma:fieldsID="1aaab95dcbdd8ba2db6ad3e1cafea211" ns2:_="">
    <xsd:import namespace="663351ee-c261-4d62-800d-15ed4ea29c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351ee-c261-4d62-800d-15ed4ea29c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BADBAC-46B7-41CA-990E-FDC0373B2781}"/>
</file>

<file path=customXml/itemProps2.xml><?xml version="1.0" encoding="utf-8"?>
<ds:datastoreItem xmlns:ds="http://schemas.openxmlformats.org/officeDocument/2006/customXml" ds:itemID="{0588AF51-FF2E-4EB5-8FE0-C284166457D5}"/>
</file>

<file path=customXml/itemProps3.xml><?xml version="1.0" encoding="utf-8"?>
<ds:datastoreItem xmlns:ds="http://schemas.openxmlformats.org/officeDocument/2006/customXml" ds:itemID="{609D1529-809A-4344-BB1A-ED89CB63B5F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Ion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509</cp:revision>
  <dcterms:created xsi:type="dcterms:W3CDTF">2022-04-12T14:41:23Z</dcterms:created>
  <dcterms:modified xsi:type="dcterms:W3CDTF">2022-04-21T16:37:51Z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0x01010069A653BDB7335D4A9CEF6AF76A7AE809</vt:lpwstr>
  </property>
</Properties>
</file>